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26" r:id="rId9"/>
    <p:sldId id="321" r:id="rId10"/>
    <p:sldId id="325" r:id="rId11"/>
    <p:sldId id="324" r:id="rId12"/>
    <p:sldId id="275" r:id="rId13"/>
    <p:sldId id="263" r:id="rId14"/>
    <p:sldId id="264" r:id="rId15"/>
    <p:sldId id="267" r:id="rId16"/>
    <p:sldId id="265" r:id="rId17"/>
    <p:sldId id="266" r:id="rId18"/>
    <p:sldId id="268" r:id="rId19"/>
    <p:sldId id="269" r:id="rId20"/>
    <p:sldId id="278" r:id="rId21"/>
    <p:sldId id="270" r:id="rId22"/>
    <p:sldId id="271" r:id="rId23"/>
    <p:sldId id="272" r:id="rId24"/>
    <p:sldId id="273" r:id="rId25"/>
    <p:sldId id="274" r:id="rId26"/>
    <p:sldId id="301" r:id="rId27"/>
    <p:sldId id="276" r:id="rId28"/>
    <p:sldId id="277" r:id="rId29"/>
    <p:sldId id="279" r:id="rId30"/>
    <p:sldId id="283" r:id="rId31"/>
    <p:sldId id="284" r:id="rId32"/>
    <p:sldId id="281" r:id="rId33"/>
    <p:sldId id="285" r:id="rId34"/>
    <p:sldId id="286" r:id="rId35"/>
    <p:sldId id="287" r:id="rId36"/>
    <p:sldId id="280" r:id="rId37"/>
    <p:sldId id="288" r:id="rId38"/>
    <p:sldId id="289" r:id="rId39"/>
    <p:sldId id="282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300" r:id="rId50"/>
    <p:sldId id="303" r:id="rId51"/>
    <p:sldId id="318" r:id="rId52"/>
    <p:sldId id="317" r:id="rId53"/>
    <p:sldId id="309" r:id="rId54"/>
    <p:sldId id="315" r:id="rId55"/>
    <p:sldId id="316" r:id="rId56"/>
    <p:sldId id="311" r:id="rId57"/>
    <p:sldId id="305" r:id="rId58"/>
    <p:sldId id="310" r:id="rId59"/>
    <p:sldId id="314" r:id="rId60"/>
    <p:sldId id="313" r:id="rId61"/>
    <p:sldId id="320" r:id="rId62"/>
    <p:sldId id="312" r:id="rId63"/>
    <p:sldId id="304" r:id="rId64"/>
    <p:sldId id="307" r:id="rId65"/>
    <p:sldId id="319" r:id="rId66"/>
    <p:sldId id="306" r:id="rId67"/>
    <p:sldId id="302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9400-B34C-B245-B522-8ADA5372CAD7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E95D-5D25-E941-BF76-EC49C106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0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9400-B34C-B245-B522-8ADA5372CAD7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E95D-5D25-E941-BF76-EC49C106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9400-B34C-B245-B522-8ADA5372CAD7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E95D-5D25-E941-BF76-EC49C106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9400-B34C-B245-B522-8ADA5372CAD7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E95D-5D25-E941-BF76-EC49C106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6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9400-B34C-B245-B522-8ADA5372CAD7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E95D-5D25-E941-BF76-EC49C106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9400-B34C-B245-B522-8ADA5372CAD7}" type="datetimeFigureOut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E95D-5D25-E941-BF76-EC49C106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7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9400-B34C-B245-B522-8ADA5372CAD7}" type="datetimeFigureOut">
              <a:rPr lang="en-US" smtClean="0"/>
              <a:t>11/3/14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E95D-5D25-E941-BF76-EC49C106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7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9400-B34C-B245-B522-8ADA5372CAD7}" type="datetimeFigureOut">
              <a:rPr lang="en-US" smtClean="0"/>
              <a:t>11/3/14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E95D-5D25-E941-BF76-EC49C106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1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9400-B34C-B245-B522-8ADA5372CAD7}" type="datetimeFigureOut">
              <a:rPr lang="en-US" smtClean="0"/>
              <a:t>11/3/14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E95D-5D25-E941-BF76-EC49C106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9400-B34C-B245-B522-8ADA5372CAD7}" type="datetimeFigureOut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E95D-5D25-E941-BF76-EC49C106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2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9400-B34C-B245-B522-8ADA5372CAD7}" type="datetimeFigureOut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E95D-5D25-E941-BF76-EC49C106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4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79400-B34C-B245-B522-8ADA5372CAD7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7E95D-5D25-E941-BF76-EC49C106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9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Fulbright Research Project</a:t>
            </a:r>
            <a:br>
              <a:rPr lang="en-US" dirty="0" smtClean="0"/>
            </a:br>
            <a:r>
              <a:rPr lang="en-US" dirty="0" err="1" smtClean="0"/>
              <a:t>Totora</a:t>
            </a:r>
            <a:r>
              <a:rPr lang="en-US" dirty="0" smtClean="0"/>
              <a:t> reed balsas</a:t>
            </a:r>
            <a:br>
              <a:rPr lang="en-US" dirty="0" smtClean="0"/>
            </a:br>
            <a:r>
              <a:rPr lang="en-US" dirty="0" smtClean="0"/>
              <a:t> &amp; sustainable sculpture</a:t>
            </a:r>
            <a:br>
              <a:rPr lang="en-US" dirty="0" smtClean="0"/>
            </a:br>
            <a:r>
              <a:rPr lang="en-US" dirty="0" err="1" smtClean="0"/>
              <a:t>Chimu</a:t>
            </a:r>
            <a:r>
              <a:rPr lang="en-US" dirty="0" smtClean="0"/>
              <a:t>, Lake Titicaca Peru </a:t>
            </a:r>
            <a:br>
              <a:rPr lang="en-US" dirty="0" smtClean="0"/>
            </a:br>
            <a:r>
              <a:rPr lang="en-US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98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ua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2" y="163789"/>
            <a:ext cx="7332641" cy="6611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9540" y="376181"/>
            <a:ext cx="4044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Balsa boats in Pre-Columbian Huacos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2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ballito totora ceramica BAJA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33" y="32989"/>
            <a:ext cx="8774941" cy="634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39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Juan </a:t>
            </a:r>
            <a:r>
              <a:rPr lang="en-US" dirty="0" err="1" smtClean="0"/>
              <a:t>Cuno</a:t>
            </a:r>
            <a:r>
              <a:rPr lang="en-US" dirty="0" smtClean="0"/>
              <a:t> </a:t>
            </a:r>
            <a:r>
              <a:rPr lang="en-US" dirty="0" err="1" smtClean="0"/>
              <a:t>Balcona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Aymara</a:t>
            </a:r>
            <a:r>
              <a:rPr lang="en-US" dirty="0" smtClean="0"/>
              <a:t> artisan</a:t>
            </a:r>
            <a:endParaRPr lang="en-US" dirty="0"/>
          </a:p>
        </p:txBody>
      </p:sp>
      <p:pic>
        <p:nvPicPr>
          <p:cNvPr id="4" name="Content Placeholder 3" descr="DSC_028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7176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Juan’s home, </a:t>
            </a:r>
            <a:r>
              <a:rPr lang="en-US" dirty="0" err="1" smtClean="0"/>
              <a:t>Chimu</a:t>
            </a:r>
            <a:endParaRPr lang="en-US" dirty="0"/>
          </a:p>
        </p:txBody>
      </p:sp>
      <p:pic>
        <p:nvPicPr>
          <p:cNvPr id="4" name="Content Placeholder 3" descr="DSCN098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6793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how to prepare </a:t>
            </a:r>
            <a:r>
              <a:rPr lang="en-US" dirty="0" err="1" smtClean="0"/>
              <a:t>chilliqua</a:t>
            </a:r>
            <a:r>
              <a:rPr lang="en-US" dirty="0" smtClean="0"/>
              <a:t> grass to make rope with Juan </a:t>
            </a:r>
            <a:endParaRPr lang="en-US" dirty="0"/>
          </a:p>
        </p:txBody>
      </p:sp>
      <p:pic>
        <p:nvPicPr>
          <p:cNvPr id="4" name="Content Placeholder 3" descr="DSCN078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3044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Chilliqua</a:t>
            </a:r>
            <a:r>
              <a:rPr lang="en-US" dirty="0" smtClean="0"/>
              <a:t> grass</a:t>
            </a:r>
            <a:endParaRPr lang="en-US" dirty="0"/>
          </a:p>
        </p:txBody>
      </p:sp>
      <p:pic>
        <p:nvPicPr>
          <p:cNvPr id="4" name="Content Placeholder 3" descr="DSCN079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2101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chilliqua</a:t>
            </a:r>
            <a:r>
              <a:rPr lang="en-US" sz="3600" dirty="0" smtClean="0"/>
              <a:t> grass is crushed with a rock to make it pliable for braiding rope</a:t>
            </a:r>
            <a:endParaRPr lang="en-US" sz="3600" dirty="0"/>
          </a:p>
        </p:txBody>
      </p:sp>
      <p:pic>
        <p:nvPicPr>
          <p:cNvPr id="4" name="Content Placeholder 3" descr="DSCN078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457200" y="163452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619655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Crushing the </a:t>
            </a:r>
            <a:r>
              <a:rPr lang="en-US" dirty="0" err="1" smtClean="0"/>
              <a:t>chilliqua</a:t>
            </a:r>
            <a:endParaRPr lang="en-US" dirty="0"/>
          </a:p>
        </p:txBody>
      </p:sp>
      <p:pic>
        <p:nvPicPr>
          <p:cNvPr id="4" name="Content Placeholder 3" descr="DSCN078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2641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traditional practice of braiding </a:t>
            </a:r>
            <a:r>
              <a:rPr lang="en-US" dirty="0" err="1" smtClean="0"/>
              <a:t>chilliqua</a:t>
            </a:r>
            <a:r>
              <a:rPr lang="en-US" dirty="0" smtClean="0"/>
              <a:t> to make rope</a:t>
            </a:r>
            <a:endParaRPr lang="en-US" dirty="0"/>
          </a:p>
        </p:txBody>
      </p:sp>
      <p:pic>
        <p:nvPicPr>
          <p:cNvPr id="4" name="Content Placeholder 3" descr="DSCN084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6686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Braiding process</a:t>
            </a:r>
            <a:endParaRPr lang="en-US" dirty="0"/>
          </a:p>
        </p:txBody>
      </p:sp>
      <p:pic>
        <p:nvPicPr>
          <p:cNvPr id="4" name="Content Placeholder 3" descr="DSCN085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966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Totora</a:t>
            </a:r>
            <a:r>
              <a:rPr lang="en-US" dirty="0" smtClean="0"/>
              <a:t> Reeds in Lake Titicaca</a:t>
            </a:r>
            <a:endParaRPr lang="en-US" dirty="0"/>
          </a:p>
        </p:txBody>
      </p:sp>
      <p:pic>
        <p:nvPicPr>
          <p:cNvPr id="4" name="Content Placeholder 3" descr="DSCN142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4945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reeds</a:t>
            </a:r>
            <a:endParaRPr lang="en-US" dirty="0"/>
          </a:p>
        </p:txBody>
      </p:sp>
      <p:pic>
        <p:nvPicPr>
          <p:cNvPr id="4" name="Content Placeholder 3" descr="DSC_025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61" r="-108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0589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step: building a balsa model to understand the process</a:t>
            </a:r>
            <a:endParaRPr lang="en-US" dirty="0"/>
          </a:p>
        </p:txBody>
      </p:sp>
      <p:pic>
        <p:nvPicPr>
          <p:cNvPr id="4" name="Content Placeholder 3" descr="DSC_013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61" r="-108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4500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structure: 3 tubes of bound reeds</a:t>
            </a:r>
            <a:endParaRPr lang="en-US" dirty="0"/>
          </a:p>
        </p:txBody>
      </p:sp>
      <p:pic>
        <p:nvPicPr>
          <p:cNvPr id="4" name="Content Placeholder 3" descr="DSC_015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812" r="-858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7971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rope for lashing the tubes together</a:t>
            </a:r>
            <a:endParaRPr lang="en-US" dirty="0"/>
          </a:p>
        </p:txBody>
      </p:sp>
      <p:pic>
        <p:nvPicPr>
          <p:cNvPr id="4" name="Content Placeholder 3" descr="DSC_016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61" r="-108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836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Weaving the tubes together</a:t>
            </a:r>
            <a:endParaRPr lang="en-US" dirty="0"/>
          </a:p>
        </p:txBody>
      </p:sp>
      <p:pic>
        <p:nvPicPr>
          <p:cNvPr id="4" name="Content Placeholder 3" descr="DSC_017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61" r="-108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123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Pulling the rope taught to compress the reeds</a:t>
            </a:r>
            <a:endParaRPr lang="en-US" dirty="0"/>
          </a:p>
        </p:txBody>
      </p:sp>
      <p:pic>
        <p:nvPicPr>
          <p:cNvPr id="4" name="Content Placeholder 3" descr="DSC_022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812" r="-858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125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Balsa model completed</a:t>
            </a:r>
            <a:endParaRPr lang="en-US" dirty="0"/>
          </a:p>
        </p:txBody>
      </p:sp>
      <p:pic>
        <p:nvPicPr>
          <p:cNvPr id="4" name="Content Placeholder 3" descr="DSCN700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1278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026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812" r="-85812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Step: Building the full size balsa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51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Arranging the reeds into 3 bundles</a:t>
            </a:r>
            <a:endParaRPr lang="en-US" dirty="0"/>
          </a:p>
        </p:txBody>
      </p:sp>
      <p:pic>
        <p:nvPicPr>
          <p:cNvPr id="4" name="Content Placeholder 3" descr="DSC_025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7540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Tying the bundles at successively diminishing lengths</a:t>
            </a:r>
            <a:endParaRPr lang="en-US" dirty="0"/>
          </a:p>
        </p:txBody>
      </p:sp>
      <p:pic>
        <p:nvPicPr>
          <p:cNvPr id="4" name="Content Placeholder 3" descr="DSC_027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863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Women harvesting dried </a:t>
            </a:r>
            <a:r>
              <a:rPr lang="en-US" dirty="0" err="1" smtClean="0"/>
              <a:t>totora</a:t>
            </a:r>
            <a:r>
              <a:rPr lang="en-US" dirty="0" smtClean="0"/>
              <a:t> reeds in </a:t>
            </a:r>
            <a:r>
              <a:rPr lang="en-US" dirty="0" err="1" smtClean="0"/>
              <a:t>Chimu</a:t>
            </a:r>
            <a:r>
              <a:rPr lang="en-US" dirty="0" smtClean="0"/>
              <a:t> near Puno Peru</a:t>
            </a:r>
            <a:endParaRPr lang="en-US" dirty="0"/>
          </a:p>
        </p:txBody>
      </p:sp>
      <p:pic>
        <p:nvPicPr>
          <p:cNvPr id="4" name="Content Placeholder 3" descr="DSCN076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3268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reeds to build-up the circular bow form</a:t>
            </a:r>
            <a:endParaRPr lang="en-US" dirty="0"/>
          </a:p>
        </p:txBody>
      </p:sp>
      <p:pic>
        <p:nvPicPr>
          <p:cNvPr id="4" name="Content Placeholder 3" descr="DSC_034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61" r="-108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4181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Lashing the 3 bundles together with </a:t>
            </a:r>
            <a:r>
              <a:rPr lang="en-US" dirty="0" err="1" smtClean="0"/>
              <a:t>chilliqua</a:t>
            </a:r>
            <a:r>
              <a:rPr lang="en-US" dirty="0" smtClean="0"/>
              <a:t> rope</a:t>
            </a:r>
            <a:endParaRPr lang="en-US" dirty="0"/>
          </a:p>
        </p:txBody>
      </p:sp>
      <p:pic>
        <p:nvPicPr>
          <p:cNvPr id="4" name="Content Placeholder 3" descr="DSCN111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0588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Balsa in progress</a:t>
            </a:r>
            <a:endParaRPr lang="en-US" dirty="0"/>
          </a:p>
        </p:txBody>
      </p:sp>
      <p:pic>
        <p:nvPicPr>
          <p:cNvPr id="4" name="Content Placeholder 3" descr="DSC_008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812" r="-858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0401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Juans</a:t>
            </a:r>
            <a:r>
              <a:rPr lang="en-US" dirty="0" smtClean="0"/>
              <a:t>’ 92 year old father offers advice on the project</a:t>
            </a:r>
            <a:endParaRPr lang="en-US" dirty="0"/>
          </a:p>
        </p:txBody>
      </p:sp>
      <p:pic>
        <p:nvPicPr>
          <p:cNvPr id="4" name="Content Placeholder 3" descr="DSCN113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9641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boat In progress</a:t>
            </a:r>
            <a:endParaRPr lang="en-US" dirty="0"/>
          </a:p>
        </p:txBody>
      </p:sp>
      <p:pic>
        <p:nvPicPr>
          <p:cNvPr id="4" name="Content Placeholder 3" descr="DSC_009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812" r="-858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0109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Tightening the ropes to compress the reeds</a:t>
            </a:r>
            <a:endParaRPr lang="en-US" dirty="0"/>
          </a:p>
        </p:txBody>
      </p:sp>
      <p:pic>
        <p:nvPicPr>
          <p:cNvPr id="4" name="Content Placeholder 3" descr="DSC_009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61" r="-108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8767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Tying the points at each end</a:t>
            </a:r>
            <a:endParaRPr lang="en-US" dirty="0"/>
          </a:p>
        </p:txBody>
      </p:sp>
      <p:pic>
        <p:nvPicPr>
          <p:cNvPr id="4" name="Content Placeholder 3" descr="DSC_007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61" r="-108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7246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completed balsa named “</a:t>
            </a:r>
            <a:r>
              <a:rPr lang="en-US" dirty="0" err="1" smtClean="0"/>
              <a:t>Ispi</a:t>
            </a:r>
            <a:r>
              <a:rPr lang="en-US" dirty="0" smtClean="0"/>
              <a:t>” or “Little fish” in </a:t>
            </a:r>
            <a:r>
              <a:rPr lang="en-US" dirty="0" err="1" smtClean="0"/>
              <a:t>Aymara</a:t>
            </a:r>
            <a:endParaRPr lang="en-US" dirty="0"/>
          </a:p>
        </p:txBody>
      </p:sp>
      <p:pic>
        <p:nvPicPr>
          <p:cNvPr id="4" name="Content Placeholder 3" descr="DSC_014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61" r="-108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6372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Detail </a:t>
            </a:r>
            <a:endParaRPr lang="en-US" dirty="0"/>
          </a:p>
        </p:txBody>
      </p:sp>
      <p:pic>
        <p:nvPicPr>
          <p:cNvPr id="4" name="Content Placeholder 3" descr="DSC_039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62729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Stories of Lake Titicaca</a:t>
            </a:r>
            <a:endParaRPr lang="en-US" dirty="0"/>
          </a:p>
        </p:txBody>
      </p:sp>
      <p:pic>
        <p:nvPicPr>
          <p:cNvPr id="4" name="Content Placeholder 3" descr="DSC_037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61" r="-108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323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Fishermen amongst the </a:t>
            </a:r>
            <a:r>
              <a:rPr lang="en-US" dirty="0" err="1" smtClean="0"/>
              <a:t>totora</a:t>
            </a:r>
            <a:r>
              <a:rPr lang="en-US" dirty="0" smtClean="0"/>
              <a:t> reeds, Lake Titicaca</a:t>
            </a:r>
            <a:endParaRPr lang="en-US" dirty="0"/>
          </a:p>
        </p:txBody>
      </p:sp>
      <p:pic>
        <p:nvPicPr>
          <p:cNvPr id="4" name="Content Placeholder 3" descr="DSCN074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71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generations from </a:t>
            </a:r>
            <a:r>
              <a:rPr lang="en-US" dirty="0" err="1" smtClean="0"/>
              <a:t>Chimu</a:t>
            </a:r>
            <a:endParaRPr lang="en-US" dirty="0"/>
          </a:p>
        </p:txBody>
      </p:sp>
      <p:pic>
        <p:nvPicPr>
          <p:cNvPr id="4" name="Content Placeholder 3" descr="DSCN110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4269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Launch Day:  Wheeling </a:t>
            </a:r>
            <a:r>
              <a:rPr lang="en-US" dirty="0" err="1" smtClean="0"/>
              <a:t>Ispi</a:t>
            </a:r>
            <a:r>
              <a:rPr lang="en-US" dirty="0" smtClean="0"/>
              <a:t> to Lake Titicaca</a:t>
            </a:r>
            <a:endParaRPr lang="en-US" dirty="0"/>
          </a:p>
        </p:txBody>
      </p:sp>
      <p:pic>
        <p:nvPicPr>
          <p:cNvPr id="4" name="Content Placeholder 3" descr="DSCN134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4692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men transporting </a:t>
            </a:r>
            <a:r>
              <a:rPr lang="en-US" dirty="0" err="1" smtClean="0"/>
              <a:t>Ispi</a:t>
            </a:r>
            <a:r>
              <a:rPr lang="en-US" dirty="0" smtClean="0"/>
              <a:t> to the shore</a:t>
            </a:r>
            <a:endParaRPr lang="en-US" dirty="0"/>
          </a:p>
        </p:txBody>
      </p:sp>
      <p:pic>
        <p:nvPicPr>
          <p:cNvPr id="4" name="Content Placeholder 3" descr="DSCN138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05909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Ispi</a:t>
            </a:r>
            <a:r>
              <a:rPr lang="en-US" dirty="0" smtClean="0"/>
              <a:t> water bound</a:t>
            </a:r>
            <a:endParaRPr lang="en-US" dirty="0"/>
          </a:p>
        </p:txBody>
      </p:sp>
      <p:pic>
        <p:nvPicPr>
          <p:cNvPr id="4" name="Content Placeholder 3" descr="DSCN140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10317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run!</a:t>
            </a:r>
            <a:endParaRPr lang="en-US" dirty="0"/>
          </a:p>
        </p:txBody>
      </p:sp>
      <p:pic>
        <p:nvPicPr>
          <p:cNvPr id="4" name="Content Placeholder 3" descr="DSCN170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95612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Success!</a:t>
            </a:r>
            <a:endParaRPr lang="en-US" dirty="0"/>
          </a:p>
        </p:txBody>
      </p:sp>
      <p:pic>
        <p:nvPicPr>
          <p:cNvPr id="4" name="Content Placeholder 3" descr="DSCN169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56876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66" y="367874"/>
            <a:ext cx="8229600" cy="8825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Kayaking on </a:t>
            </a:r>
            <a:r>
              <a:rPr lang="en-US" dirty="0" err="1" smtClean="0"/>
              <a:t>Ispi</a:t>
            </a:r>
            <a:r>
              <a:rPr lang="en-US" dirty="0" smtClean="0"/>
              <a:t> to </a:t>
            </a:r>
            <a:r>
              <a:rPr lang="en-US" dirty="0"/>
              <a:t>t</a:t>
            </a:r>
            <a:r>
              <a:rPr lang="en-US" dirty="0" smtClean="0"/>
              <a:t>he floating </a:t>
            </a:r>
            <a:r>
              <a:rPr lang="en-US" dirty="0" err="1" smtClean="0"/>
              <a:t>Uros</a:t>
            </a:r>
            <a:r>
              <a:rPr lang="en-US" dirty="0" smtClean="0"/>
              <a:t> islands off the Puno coast </a:t>
            </a:r>
            <a:endParaRPr lang="en-US" dirty="0"/>
          </a:p>
        </p:txBody>
      </p:sp>
      <p:pic>
        <p:nvPicPr>
          <p:cNvPr id="4" name="Content Placeholder 3" descr="DSCN154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45920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24" y="34334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Uros</a:t>
            </a:r>
            <a:r>
              <a:rPr lang="en-US" sz="3200" dirty="0" smtClean="0"/>
              <a:t> </a:t>
            </a:r>
            <a:r>
              <a:rPr lang="en-US" sz="3200" dirty="0" err="1" smtClean="0"/>
              <a:t>Community:Floating</a:t>
            </a:r>
            <a:r>
              <a:rPr lang="en-US" sz="3200" dirty="0" smtClean="0"/>
              <a:t> islands</a:t>
            </a:r>
            <a:br>
              <a:rPr lang="en-US" sz="3200" dirty="0" smtClean="0"/>
            </a:br>
            <a:r>
              <a:rPr lang="en-US" sz="3200" dirty="0" smtClean="0"/>
              <a:t>fabricated with </a:t>
            </a:r>
            <a:r>
              <a:rPr lang="en-US" sz="3200" dirty="0" err="1" smtClean="0"/>
              <a:t>totora</a:t>
            </a:r>
            <a:r>
              <a:rPr lang="en-US" sz="3200" dirty="0" smtClean="0"/>
              <a:t> reeds</a:t>
            </a:r>
            <a:endParaRPr lang="en-US" sz="3200" dirty="0"/>
          </a:p>
        </p:txBody>
      </p:sp>
      <p:pic>
        <p:nvPicPr>
          <p:cNvPr id="4" name="Content Placeholder 3" descr="DSCN165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8039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Layers of built</a:t>
            </a:r>
            <a:r>
              <a:rPr lang="en-US" dirty="0"/>
              <a:t>-</a:t>
            </a:r>
            <a:r>
              <a:rPr lang="en-US" dirty="0" smtClean="0"/>
              <a:t>up </a:t>
            </a:r>
            <a:r>
              <a:rPr lang="en-US" dirty="0" err="1" smtClean="0"/>
              <a:t>totora</a:t>
            </a:r>
            <a:r>
              <a:rPr lang="en-US" dirty="0" smtClean="0"/>
              <a:t> reeds create the floating island structures</a:t>
            </a:r>
            <a:endParaRPr lang="en-US" dirty="0"/>
          </a:p>
        </p:txBody>
      </p:sp>
      <p:pic>
        <p:nvPicPr>
          <p:cNvPr id="4" name="Content Placeholder 3" descr="DSCN152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2221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Water’s edge view of compacted </a:t>
            </a:r>
            <a:r>
              <a:rPr lang="en-US" dirty="0" err="1" smtClean="0"/>
              <a:t>totora</a:t>
            </a:r>
            <a:r>
              <a:rPr lang="en-US" dirty="0" smtClean="0"/>
              <a:t> reeds, </a:t>
            </a:r>
            <a:r>
              <a:rPr lang="en-US" dirty="0" err="1" smtClean="0"/>
              <a:t>Uros</a:t>
            </a:r>
            <a:r>
              <a:rPr lang="en-US" dirty="0" smtClean="0"/>
              <a:t> Islands, Puno</a:t>
            </a:r>
            <a:endParaRPr lang="en-US" dirty="0"/>
          </a:p>
        </p:txBody>
      </p:sp>
      <p:pic>
        <p:nvPicPr>
          <p:cNvPr id="4" name="Content Placeholder 3" descr="DSCN156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578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Preparing the dried </a:t>
            </a:r>
            <a:r>
              <a:rPr lang="en-US" dirty="0" err="1" smtClean="0"/>
              <a:t>totora</a:t>
            </a:r>
            <a:r>
              <a:rPr lang="en-US" dirty="0" smtClean="0"/>
              <a:t> reeds for market</a:t>
            </a:r>
            <a:endParaRPr lang="en-US" dirty="0"/>
          </a:p>
        </p:txBody>
      </p:sp>
      <p:pic>
        <p:nvPicPr>
          <p:cNvPr id="4" name="Content Placeholder 3" descr="DSCN075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01298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Balsa to Sculpture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Consequently, I wanted to apply the knowledge of working with </a:t>
            </a:r>
            <a:r>
              <a:rPr lang="en-US" dirty="0" err="1" smtClean="0"/>
              <a:t>totora</a:t>
            </a:r>
            <a:r>
              <a:rPr lang="en-US" dirty="0" smtClean="0"/>
              <a:t> reeds to my own sustainable sculpture process….</a:t>
            </a:r>
          </a:p>
          <a:p>
            <a:pPr marL="0" indent="0">
              <a:buNone/>
            </a:pPr>
            <a:r>
              <a:rPr lang="en-US" dirty="0" smtClean="0"/>
              <a:t> I proposed to build a sculpture for the atrium of the Peruvian North </a:t>
            </a:r>
            <a:r>
              <a:rPr lang="en-US" dirty="0"/>
              <a:t>A</a:t>
            </a:r>
            <a:r>
              <a:rPr lang="en-US" dirty="0" smtClean="0"/>
              <a:t>merican Cultural Institution in Puno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641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…inspired by the mermaids on the Puno Cathedral facade</a:t>
            </a:r>
            <a:endParaRPr lang="en-US" dirty="0"/>
          </a:p>
        </p:txBody>
      </p:sp>
      <p:pic>
        <p:nvPicPr>
          <p:cNvPr id="4" name="Content Placeholder 3" descr="DSC_023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812" r="-858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55943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picked-up the </a:t>
            </a:r>
            <a:r>
              <a:rPr lang="en-US" dirty="0" err="1" smtClean="0"/>
              <a:t>totora</a:t>
            </a:r>
            <a:r>
              <a:rPr lang="en-US" dirty="0" smtClean="0"/>
              <a:t> in a taxi</a:t>
            </a:r>
            <a:endParaRPr lang="en-US" dirty="0"/>
          </a:p>
        </p:txBody>
      </p:sp>
      <p:pic>
        <p:nvPicPr>
          <p:cNvPr id="4" name="Content Placeholder 3" descr="DSCN450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57903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..for transport from the lake to ICPNA</a:t>
            </a:r>
            <a:endParaRPr lang="en-US" dirty="0"/>
          </a:p>
        </p:txBody>
      </p:sp>
      <p:pic>
        <p:nvPicPr>
          <p:cNvPr id="5" name="Content Placeholder 4" descr="DSCN451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17323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Dried </a:t>
            </a:r>
            <a:r>
              <a:rPr lang="en-US" dirty="0" err="1" smtClean="0"/>
              <a:t>totora</a:t>
            </a:r>
            <a:endParaRPr lang="en-US" dirty="0"/>
          </a:p>
        </p:txBody>
      </p:sp>
      <p:pic>
        <p:nvPicPr>
          <p:cNvPr id="4" name="Content Placeholder 3" descr="DSCN448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65805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Ready to begin the project</a:t>
            </a:r>
            <a:endParaRPr lang="en-US" dirty="0"/>
          </a:p>
        </p:txBody>
      </p:sp>
      <p:pic>
        <p:nvPicPr>
          <p:cNvPr id="4" name="Content Placeholder 3" descr="DSCN453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76679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Drying reeds on the patio for the sculpture</a:t>
            </a:r>
            <a:endParaRPr lang="en-US" dirty="0"/>
          </a:p>
        </p:txBody>
      </p:sp>
      <p:pic>
        <p:nvPicPr>
          <p:cNvPr id="4" name="Content Placeholder 3" descr="DSCN46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22616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the Mermaid</a:t>
            </a:r>
            <a:br>
              <a:rPr lang="en-US" dirty="0" smtClean="0"/>
            </a:br>
            <a:r>
              <a:rPr lang="en-US" dirty="0" smtClean="0"/>
              <a:t> structure with bamboo</a:t>
            </a:r>
            <a:endParaRPr lang="en-US" dirty="0"/>
          </a:p>
        </p:txBody>
      </p:sp>
      <p:pic>
        <p:nvPicPr>
          <p:cNvPr id="4" name="Content Placeholder 3" descr="Mermaidinprogres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96339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….and </a:t>
            </a:r>
            <a:r>
              <a:rPr lang="en-US" dirty="0" err="1" smtClean="0"/>
              <a:t>totora</a:t>
            </a:r>
            <a:r>
              <a:rPr lang="en-US" dirty="0" smtClean="0"/>
              <a:t> reeds </a:t>
            </a:r>
            <a:endParaRPr lang="en-US" dirty="0"/>
          </a:p>
        </p:txBody>
      </p:sp>
      <p:pic>
        <p:nvPicPr>
          <p:cNvPr id="4" name="Content Placeholder 3" descr="DSCN524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92914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Installation Day</a:t>
            </a:r>
            <a:endParaRPr lang="en-US" dirty="0"/>
          </a:p>
        </p:txBody>
      </p:sp>
      <p:pic>
        <p:nvPicPr>
          <p:cNvPr id="8" name="Content Placeholder 7" descr="DSCN562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21" r="-71221"/>
          <a:stretch>
            <a:fillRect/>
          </a:stretch>
        </p:blipFill>
        <p:spPr>
          <a:xfrm>
            <a:off x="457200" y="161808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39553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Transporting the reeds to sell</a:t>
            </a:r>
            <a:endParaRPr lang="en-US" dirty="0"/>
          </a:p>
        </p:txBody>
      </p:sp>
      <p:pic>
        <p:nvPicPr>
          <p:cNvPr id="4" name="Content Placeholder 3" descr="DSCN076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65732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team</a:t>
            </a:r>
            <a:endParaRPr lang="en-US" dirty="0"/>
          </a:p>
        </p:txBody>
      </p:sp>
      <p:pic>
        <p:nvPicPr>
          <p:cNvPr id="4" name="Content Placeholder 3" descr="DSCN563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19213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Mermaid (La </a:t>
            </a:r>
            <a:r>
              <a:rPr lang="en-US" dirty="0" err="1" smtClean="0"/>
              <a:t>Sirena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4" name="Content Placeholder 3" descr="DSCN585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7323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“La </a:t>
            </a:r>
            <a:r>
              <a:rPr lang="en-US" dirty="0" err="1" smtClean="0"/>
              <a:t>Sirena</a:t>
            </a:r>
            <a:r>
              <a:rPr lang="en-US" dirty="0" smtClean="0"/>
              <a:t>” rear view seen from above</a:t>
            </a:r>
            <a:endParaRPr lang="en-US" dirty="0"/>
          </a:p>
        </p:txBody>
      </p:sp>
      <p:pic>
        <p:nvPicPr>
          <p:cNvPr id="4" name="Content Placeholder 3" descr="DSCN580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88741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Opening night with the Mayor of </a:t>
            </a:r>
            <a:r>
              <a:rPr lang="en-US" dirty="0" err="1" smtClean="0"/>
              <a:t>Uros</a:t>
            </a:r>
            <a:r>
              <a:rPr lang="en-US" dirty="0" smtClean="0"/>
              <a:t> and </a:t>
            </a:r>
            <a:r>
              <a:rPr lang="en-US" dirty="0" err="1" smtClean="0"/>
              <a:t>Uros</a:t>
            </a:r>
            <a:r>
              <a:rPr lang="en-US" dirty="0" smtClean="0"/>
              <a:t> community members </a:t>
            </a:r>
            <a:endParaRPr lang="en-US" dirty="0"/>
          </a:p>
        </p:txBody>
      </p:sp>
      <p:pic>
        <p:nvPicPr>
          <p:cNvPr id="4" name="Content Placeholder 3" descr="Uros Openin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066" r="-710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37320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Transporting the mermaid from ICPNA to the Cathedral</a:t>
            </a:r>
            <a:endParaRPr lang="en-US" dirty="0"/>
          </a:p>
        </p:txBody>
      </p:sp>
      <p:pic>
        <p:nvPicPr>
          <p:cNvPr id="4" name="Content Placeholder 3" descr="moving mermaidsmall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48682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hedral Puno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</a:t>
            </a:r>
            <a:r>
              <a:rPr lang="en-US" dirty="0" smtClean="0"/>
              <a:t>ith permission from the Bishop of Puno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210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o exhibit the mermaid on the Cathedral façade, Puno</a:t>
            </a:r>
            <a:endParaRPr lang="en-US" dirty="0"/>
          </a:p>
        </p:txBody>
      </p:sp>
      <p:pic>
        <p:nvPicPr>
          <p:cNvPr id="6" name="Content Placeholder 5" descr="MermaidCatherdral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47804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Project continues….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goal now is find support that will </a:t>
            </a:r>
            <a:r>
              <a:rPr lang="en-US" smtClean="0"/>
              <a:t>allow me to </a:t>
            </a:r>
            <a:r>
              <a:rPr lang="en-US" dirty="0" smtClean="0"/>
              <a:t>expand upon my research by building a floating sculpture island made of </a:t>
            </a:r>
            <a:r>
              <a:rPr lang="en-US" dirty="0" err="1" smtClean="0"/>
              <a:t>totora</a:t>
            </a:r>
            <a:r>
              <a:rPr lang="en-US" dirty="0" smtClean="0"/>
              <a:t> reeds and bamboo. The island structure will be built on Lake Titicaca shoreline of </a:t>
            </a:r>
            <a:r>
              <a:rPr lang="en-US" dirty="0" err="1" smtClean="0"/>
              <a:t>Chimu</a:t>
            </a:r>
            <a:r>
              <a:rPr lang="en-US" dirty="0"/>
              <a:t> </a:t>
            </a:r>
            <a:r>
              <a:rPr lang="en-US" dirty="0" smtClean="0"/>
              <a:t>on the property of Juan </a:t>
            </a:r>
            <a:r>
              <a:rPr lang="en-US" dirty="0" err="1" smtClean="0"/>
              <a:t>Cuno’s</a:t>
            </a:r>
            <a:r>
              <a:rPr lang="en-US" dirty="0" smtClean="0"/>
              <a:t> family for the benefit of the community of </a:t>
            </a:r>
            <a:r>
              <a:rPr lang="en-US" dirty="0" err="1" smtClean="0"/>
              <a:t>Ichu</a:t>
            </a:r>
            <a:r>
              <a:rPr lang="en-US" dirty="0" smtClean="0"/>
              <a:t> and the public.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71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Drying the reeds requires 3 weeks</a:t>
            </a:r>
            <a:endParaRPr lang="en-US" dirty="0"/>
          </a:p>
        </p:txBody>
      </p:sp>
      <p:pic>
        <p:nvPicPr>
          <p:cNvPr id="4" name="Content Placeholder 3" descr="DSCN073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54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lsa cop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85" y="0"/>
            <a:ext cx="51435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9376" y="2012450"/>
            <a:ext cx="289649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Historic Images of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Traditional balsa boat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Lake Titicaca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83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Totora artist carftsman Puno copy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5247" y="1085354"/>
            <a:ext cx="8524319" cy="4688047"/>
          </a:xfrm>
        </p:spPr>
      </p:pic>
    </p:spTree>
    <p:extLst>
      <p:ext uri="{BB962C8B-B14F-4D97-AF65-F5344CB8AC3E}">
        <p14:creationId xmlns:p14="http://schemas.microsoft.com/office/powerpoint/2010/main" val="934101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524</Words>
  <Application>Microsoft Macintosh PowerPoint</Application>
  <PresentationFormat>On-screen Show (4:3)</PresentationFormat>
  <Paragraphs>71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Fulbright Research Project Totora reed balsas  &amp; sustainable sculpture Chimu, Lake Titicaca Peru  2012</vt:lpstr>
      <vt:lpstr>Totora Reeds in Lake Titicaca</vt:lpstr>
      <vt:lpstr>Women harvesting dried totora reeds in Chimu near Puno Peru</vt:lpstr>
      <vt:lpstr>Fishermen amongst the totora reeds, Lake Titicaca</vt:lpstr>
      <vt:lpstr>Preparing the dried totora reeds for market</vt:lpstr>
      <vt:lpstr>Transporting the reeds to sell</vt:lpstr>
      <vt:lpstr>Drying the reeds requires 3 weeks</vt:lpstr>
      <vt:lpstr>PowerPoint Presentation</vt:lpstr>
      <vt:lpstr>  </vt:lpstr>
      <vt:lpstr>PowerPoint Presentation</vt:lpstr>
      <vt:lpstr>PowerPoint Presentation</vt:lpstr>
      <vt:lpstr>Juan Cuno Balcona Aymara artisan</vt:lpstr>
      <vt:lpstr>Juan’s home, Chimu</vt:lpstr>
      <vt:lpstr>Learning how to prepare chilliqua grass to make rope with Juan </vt:lpstr>
      <vt:lpstr>Chilliqua grass</vt:lpstr>
      <vt:lpstr>The chilliqua grass is crushed with a rock to make it pliable for braiding rope</vt:lpstr>
      <vt:lpstr>Crushing the chilliqua</vt:lpstr>
      <vt:lpstr>The traditional practice of braiding chilliqua to make rope</vt:lpstr>
      <vt:lpstr>The Braiding process</vt:lpstr>
      <vt:lpstr>The reeds</vt:lpstr>
      <vt:lpstr>First step: building a balsa model to understand the process</vt:lpstr>
      <vt:lpstr>Basic structure: 3 tubes of bound reeds</vt:lpstr>
      <vt:lpstr>The rope for lashing the tubes together</vt:lpstr>
      <vt:lpstr>Weaving the tubes together</vt:lpstr>
      <vt:lpstr>Pulling the rope taught to compress the reeds</vt:lpstr>
      <vt:lpstr>Balsa model completed</vt:lpstr>
      <vt:lpstr>Next Step: Building the full size balsa</vt:lpstr>
      <vt:lpstr>Arranging the reeds into 3 bundles</vt:lpstr>
      <vt:lpstr>Tying the bundles at successively diminishing lengths</vt:lpstr>
      <vt:lpstr>Adding reeds to build-up the circular bow form</vt:lpstr>
      <vt:lpstr>Lashing the 3 bundles together with chilliqua rope</vt:lpstr>
      <vt:lpstr>Balsa in progress</vt:lpstr>
      <vt:lpstr>Juans’ 92 year old father offers advice on the project</vt:lpstr>
      <vt:lpstr>The boat In progress</vt:lpstr>
      <vt:lpstr>Tightening the ropes to compress the reeds</vt:lpstr>
      <vt:lpstr>Tying the points at each end</vt:lpstr>
      <vt:lpstr>Our completed balsa named “Ispi” or “Little fish” in Aymara</vt:lpstr>
      <vt:lpstr>Geometric Detail </vt:lpstr>
      <vt:lpstr>Stories of Lake Titicaca</vt:lpstr>
      <vt:lpstr>Three generations from Chimu</vt:lpstr>
      <vt:lpstr>Launch Day:  Wheeling Ispi to Lake Titicaca</vt:lpstr>
      <vt:lpstr>Local men transporting Ispi to the shore</vt:lpstr>
      <vt:lpstr>Ispi water bound</vt:lpstr>
      <vt:lpstr>Trial run!</vt:lpstr>
      <vt:lpstr>Success!</vt:lpstr>
      <vt:lpstr>Kayaking on Ispi to the floating Uros islands off the Puno coast </vt:lpstr>
      <vt:lpstr>The Uros Community:Floating islands fabricated with totora reeds</vt:lpstr>
      <vt:lpstr>Layers of built-up totora reeds create the floating island structures</vt:lpstr>
      <vt:lpstr>Water’s edge view of compacted totora reeds, Uros Islands, Puno</vt:lpstr>
      <vt:lpstr>From Balsa to Sculpture</vt:lpstr>
      <vt:lpstr>…inspired by the mermaids on the Puno Cathedral facade</vt:lpstr>
      <vt:lpstr>We picked-up the totora in a taxi</vt:lpstr>
      <vt:lpstr>..for transport from the lake to ICPNA</vt:lpstr>
      <vt:lpstr>Dried totora</vt:lpstr>
      <vt:lpstr>Ready to begin the project</vt:lpstr>
      <vt:lpstr>Drying reeds on the patio for the sculpture</vt:lpstr>
      <vt:lpstr>Building the Mermaid  structure with bamboo</vt:lpstr>
      <vt:lpstr>….and totora reeds </vt:lpstr>
      <vt:lpstr> Installation Day</vt:lpstr>
      <vt:lpstr>Installation team</vt:lpstr>
      <vt:lpstr>The Mermaid (La Sirena) </vt:lpstr>
      <vt:lpstr>“La Sirena” rear view seen from above</vt:lpstr>
      <vt:lpstr>Opening night with the Mayor of Uros and Uros community members </vt:lpstr>
      <vt:lpstr>Transporting the mermaid from ICPNA to the Cathedral</vt:lpstr>
      <vt:lpstr>with permission from the Bishop of Puno</vt:lpstr>
      <vt:lpstr>to exhibit the mermaid on the Cathedral façade, Puno</vt:lpstr>
      <vt:lpstr>My Project continues….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Fulbright Research Project  Building a totora reed balsa boat Chimu, Lake Titicaca Peru  2012</dc:title>
  <dc:creator>Kathy Bruce</dc:creator>
  <cp:lastModifiedBy>Kathy Bruce</cp:lastModifiedBy>
  <cp:revision>42</cp:revision>
  <dcterms:created xsi:type="dcterms:W3CDTF">2013-09-09T18:17:04Z</dcterms:created>
  <dcterms:modified xsi:type="dcterms:W3CDTF">2014-11-04T02:01:26Z</dcterms:modified>
</cp:coreProperties>
</file>